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57" r:id="rId7"/>
    <p:sldId id="266" r:id="rId8"/>
    <p:sldId id="258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59" r:id="rId20"/>
    <p:sldId id="260" r:id="rId21"/>
    <p:sldId id="261" r:id="rId22"/>
    <p:sldId id="262" r:id="rId23"/>
    <p:sldId id="277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981"/>
    <a:srgbClr val="F2C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DFA25-17C1-8E14-E934-702CF20F4430}" v="9" dt="2024-02-09T18:15:03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Gordon" userId="S::agordon@dfi.org::89f66eb7-f98c-4c2f-8bbc-99fc910d6db6" providerId="AD" clId="Web-{531DFA25-17C1-8E14-E934-702CF20F4430}"/>
    <pc:docChg chg="modSld">
      <pc:chgData name="Ashley Gordon" userId="S::agordon@dfi.org::89f66eb7-f98c-4c2f-8bbc-99fc910d6db6" providerId="AD" clId="Web-{531DFA25-17C1-8E14-E934-702CF20F4430}" dt="2024-02-09T18:15:03.013" v="8"/>
      <pc:docMkLst>
        <pc:docMk/>
      </pc:docMkLst>
      <pc:sldChg chg="addSp delSp modSp">
        <pc:chgData name="Ashley Gordon" userId="S::agordon@dfi.org::89f66eb7-f98c-4c2f-8bbc-99fc910d6db6" providerId="AD" clId="Web-{531DFA25-17C1-8E14-E934-702CF20F4430}" dt="2024-02-09T18:15:03.013" v="8"/>
        <pc:sldMkLst>
          <pc:docMk/>
          <pc:sldMk cId="3409731821" sldId="256"/>
        </pc:sldMkLst>
        <pc:picChg chg="add del mod">
          <ac:chgData name="Ashley Gordon" userId="S::agordon@dfi.org::89f66eb7-f98c-4c2f-8bbc-99fc910d6db6" providerId="AD" clId="Web-{531DFA25-17C1-8E14-E934-702CF20F4430}" dt="2024-02-09T18:15:03.013" v="8"/>
          <ac:picMkLst>
            <pc:docMk/>
            <pc:sldMk cId="3409731821" sldId="256"/>
            <ac:picMk id="2" creationId="{00000000-0000-0000-0000-000000000000}"/>
          </ac:picMkLst>
        </pc:picChg>
      </pc:sldChg>
      <pc:sldChg chg="modSp">
        <pc:chgData name="Ashley Gordon" userId="S::agordon@dfi.org::89f66eb7-f98c-4c2f-8bbc-99fc910d6db6" providerId="AD" clId="Web-{531DFA25-17C1-8E14-E934-702CF20F4430}" dt="2024-02-09T18:14:39.824" v="4" actId="1076"/>
        <pc:sldMkLst>
          <pc:docMk/>
          <pc:sldMk cId="490619143" sldId="265"/>
        </pc:sldMkLst>
        <pc:spChg chg="mod">
          <ac:chgData name="Ashley Gordon" userId="S::agordon@dfi.org::89f66eb7-f98c-4c2f-8bbc-99fc910d6db6" providerId="AD" clId="Web-{531DFA25-17C1-8E14-E934-702CF20F4430}" dt="2024-02-09T18:14:39.824" v="4" actId="1076"/>
          <ac:spMkLst>
            <pc:docMk/>
            <pc:sldMk cId="490619143" sldId="265"/>
            <ac:spMk id="3" creationId="{492CE545-56BD-CB70-843F-60EE5D05987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c-my.sharepoint.com/personal/maryellen_large_vinci-construction_com/Documents/Documents/Mary%20Ellen%20Large/Societies/DFI/Committees/WiDF/WiDF%20Stats%20from%20Annual%20Conferences%20and%20WiDF%20Committee%2020221025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c-my.sharepoint.com/personal/maryellen_large_vinci-construction_com/Documents/Documents/Mary%20Ellen%20Large/Societies/DFI/Committees/WiDF/WiDF%20Stats%20from%20Annual%20Conferences%20and%20WiDF%20Committee%2020221025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c-my.sharepoint.com/personal/maryellen_large_vinci-construction_com/Documents/Documents/Mary%20Ellen%20Large/Societies/DFI/Committees/WiDF/WiDF%20Stats%20from%20Annual%20Conferences%20and%20WiDF%20Committee%2020221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45330580668918E-2"/>
          <c:y val="3.6153736914423258E-2"/>
          <c:w val="0.88089017531120395"/>
          <c:h val="0.8314407207522132"/>
        </c:manualLayout>
      </c:layout>
      <c:scatterChart>
        <c:scatterStyle val="lineMarker"/>
        <c:varyColors val="0"/>
        <c:ser>
          <c:idx val="3"/>
          <c:order val="0"/>
          <c:tx>
            <c:strRef>
              <c:f>Stats!$E$1</c:f>
              <c:strCache>
                <c:ptCount val="1"/>
                <c:pt idx="0">
                  <c:v>% of Female Attendees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Stats!$A$3:$A$11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xVal>
          <c:yVal>
            <c:numRef>
              <c:f>Stats!$E$3:$E$11</c:f>
              <c:numCache>
                <c:formatCode>0%</c:formatCode>
                <c:ptCount val="9"/>
                <c:pt idx="0">
                  <c:v>5.8984910836762688E-2</c:v>
                </c:pt>
                <c:pt idx="1">
                  <c:v>0.11293859649122807</c:v>
                </c:pt>
                <c:pt idx="2">
                  <c:v>0.10127737226277372</c:v>
                </c:pt>
                <c:pt idx="3">
                  <c:v>0.11838006230529595</c:v>
                </c:pt>
                <c:pt idx="4">
                  <c:v>0.11047619047619048</c:v>
                </c:pt>
                <c:pt idx="5">
                  <c:v>0.15055603079555174</c:v>
                </c:pt>
                <c:pt idx="6">
                  <c:v>0.18159203980099503</c:v>
                </c:pt>
                <c:pt idx="7">
                  <c:v>0.14126394052044611</c:v>
                </c:pt>
                <c:pt idx="8">
                  <c:v>0.17019027484143764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98-40F8-AC06-165F7A99C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200448"/>
        <c:axId val="614187552"/>
      </c:scatterChart>
      <c:valAx>
        <c:axId val="61420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187552"/>
        <c:crosses val="autoZero"/>
        <c:crossBetween val="midCat"/>
      </c:valAx>
      <c:valAx>
        <c:axId val="61418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00448"/>
        <c:crosses val="autoZero"/>
        <c:crossBetween val="midCat"/>
      </c:valAx>
      <c:spPr>
        <a:solidFill>
          <a:srgbClr val="E9A98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36257853476583E-2"/>
          <c:y val="4.7758103948633009E-2"/>
          <c:w val="0.9002331667962038"/>
          <c:h val="0.83304692097700406"/>
        </c:manualLayout>
      </c:layout>
      <c:scatterChart>
        <c:scatterStyle val="lineMarker"/>
        <c:varyColors val="0"/>
        <c:ser>
          <c:idx val="0"/>
          <c:order val="0"/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Stats!$A$3:$A$11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xVal>
          <c:yVal>
            <c:numRef>
              <c:f>Stats!$G$3:$G$11</c:f>
              <c:numCache>
                <c:formatCode>General</c:formatCode>
                <c:ptCount val="9"/>
                <c:pt idx="0">
                  <c:v>7</c:v>
                </c:pt>
                <c:pt idx="1">
                  <c:v>9</c:v>
                </c:pt>
                <c:pt idx="2">
                  <c:v>8</c:v>
                </c:pt>
                <c:pt idx="3">
                  <c:v>15</c:v>
                </c:pt>
                <c:pt idx="4">
                  <c:v>12</c:v>
                </c:pt>
                <c:pt idx="5">
                  <c:v>24</c:v>
                </c:pt>
                <c:pt idx="6">
                  <c:v>17</c:v>
                </c:pt>
                <c:pt idx="7">
                  <c:v>17</c:v>
                </c:pt>
                <c:pt idx="8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93-4DD5-A937-5F3AF82CB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200448"/>
        <c:axId val="614187552"/>
      </c:scatterChart>
      <c:valAx>
        <c:axId val="61420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187552"/>
        <c:crosses val="autoZero"/>
        <c:crossBetween val="midCat"/>
      </c:valAx>
      <c:valAx>
        <c:axId val="61418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00448"/>
        <c:crosses val="autoZero"/>
        <c:crossBetween val="midCat"/>
      </c:valAx>
      <c:spPr>
        <a:solidFill>
          <a:srgbClr val="E9A98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7762129064712E-2"/>
          <c:y val="4.0017607287650955E-2"/>
          <c:w val="0.87079906153171149"/>
          <c:h val="0.84010348111125055"/>
        </c:manualLayout>
      </c:layout>
      <c:scatterChart>
        <c:scatterStyle val="lineMarker"/>
        <c:varyColors val="0"/>
        <c:ser>
          <c:idx val="0"/>
          <c:order val="0"/>
          <c:spPr>
            <a:ln w="44450" cap="rnd">
              <a:solidFill>
                <a:srgbClr val="EFF1E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FF1ED"/>
              </a:solidFill>
              <a:ln w="9525">
                <a:solidFill>
                  <a:srgbClr val="EFF1ED"/>
                </a:solidFill>
              </a:ln>
              <a:effectLst/>
            </c:spPr>
          </c:marker>
          <c:xVal>
            <c:numRef>
              <c:f>Stats!$A$3:$A$11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xVal>
          <c:yVal>
            <c:numRef>
              <c:f>Stats!$I$3:$I$11</c:f>
              <c:numCache>
                <c:formatCode>General</c:formatCode>
                <c:ptCount val="9"/>
                <c:pt idx="0">
                  <c:v>12</c:v>
                </c:pt>
                <c:pt idx="1">
                  <c:v>35</c:v>
                </c:pt>
                <c:pt idx="2">
                  <c:v>43</c:v>
                </c:pt>
                <c:pt idx="3">
                  <c:v>59</c:v>
                </c:pt>
                <c:pt idx="4">
                  <c:v>75</c:v>
                </c:pt>
                <c:pt idx="5">
                  <c:v>98</c:v>
                </c:pt>
                <c:pt idx="6">
                  <c:v>77</c:v>
                </c:pt>
                <c:pt idx="7">
                  <c:v>97</c:v>
                </c:pt>
                <c:pt idx="8">
                  <c:v>136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0F-4DAD-BC08-9E8564AB7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200448"/>
        <c:axId val="614187552"/>
      </c:scatterChart>
      <c:valAx>
        <c:axId val="61420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187552"/>
        <c:crosses val="autoZero"/>
        <c:crossBetween val="midCat"/>
      </c:valAx>
      <c:valAx>
        <c:axId val="61418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00448"/>
        <c:crosses val="autoZero"/>
        <c:crossBetween val="midCat"/>
      </c:valAx>
      <c:spPr>
        <a:solidFill>
          <a:srgbClr val="E9A981"/>
        </a:solidFill>
        <a:ln>
          <a:solidFill>
            <a:srgbClr val="EFF1ED">
              <a:alpha val="95000"/>
            </a:srgb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0.59267</cdr:x>
      <cdr:y>0.597</cdr:y>
    </cdr:from>
    <cdr:to>
      <cdr:x>0.98757</cdr:x>
      <cdr:y>0.83339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F95E2AD-B715-4EDA-8FA3-8C1F63423EF7}"/>
            </a:ext>
          </a:extLst>
        </cdr:cNvPr>
        <cdr:cNvSpPr txBox="1"/>
      </cdr:nvSpPr>
      <cdr:spPr>
        <a:xfrm xmlns:a="http://schemas.openxmlformats.org/drawingml/2006/main">
          <a:off x="5280738" y="2513930"/>
          <a:ext cx="3518703" cy="99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times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0.60903</cdr:x>
      <cdr:y>0.64032</cdr:y>
    </cdr:from>
    <cdr:to>
      <cdr:x>1</cdr:x>
      <cdr:y>0.87446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56807A-744C-4892-A656-6CE77B8DE1DD}"/>
            </a:ext>
          </a:extLst>
        </cdr:cNvPr>
        <cdr:cNvSpPr txBox="1"/>
      </cdr:nvSpPr>
      <cdr:spPr>
        <a:xfrm xmlns:a="http://schemas.openxmlformats.org/drawingml/2006/main">
          <a:off x="5481292" y="2722301"/>
          <a:ext cx="3518703" cy="995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6000" b="1" dirty="0"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times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9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870372-BA0B-49C7-87EC-DC06658D4EF1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62D9BD-BF4D-4F81-B7D2-94899E5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3E2E11-6F1C-2BD1-AE12-A70711BF4D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EB7938-D503-7CB2-7C55-C7147C183AA0}"/>
              </a:ext>
            </a:extLst>
          </p:cNvPr>
          <p:cNvSpPr txBox="1"/>
          <p:nvPr/>
        </p:nvSpPr>
        <p:spPr>
          <a:xfrm>
            <a:off x="1301587" y="1476447"/>
            <a:ext cx="6288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 Involvement of Women In Geotechnical Practice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097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Professional Development Grants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5E3FB-87CC-9189-57B1-23C90E503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239" y="1286626"/>
            <a:ext cx="7817637" cy="52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Committee Meetings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5E3FB-87CC-9189-57B1-23C90E503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6239" y="1288136"/>
            <a:ext cx="7817637" cy="52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Lanyards</a:t>
            </a:r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767324A-557C-6C16-3A32-3F14E536B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75" y="1627909"/>
            <a:ext cx="7315200" cy="4876800"/>
          </a:xfrm>
          <a:prstGeom prst="rect">
            <a:avLst/>
          </a:prstGeom>
        </p:spPr>
      </p:pic>
      <p:pic>
        <p:nvPicPr>
          <p:cNvPr id="4" name="Picture 3" descr="A picture containing necklet, accessory&#10;&#10;Description automatically generated">
            <a:extLst>
              <a:ext uri="{FF2B5EF4-FFF2-40B4-BE49-F238E27FC236}">
                <a16:creationId xmlns:a16="http://schemas.microsoft.com/office/drawing/2014/main" id="{3B8ABC74-F397-D4A4-4A7A-8B80CFE49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9" y="1282650"/>
            <a:ext cx="3514806" cy="24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Regional </a:t>
            </a:r>
            <a:r>
              <a:rPr lang="en-US" sz="4000" b="1" dirty="0" err="1">
                <a:latin typeface="+mn-lt"/>
              </a:rPr>
              <a:t>WiDF</a:t>
            </a:r>
            <a:r>
              <a:rPr lang="en-US" sz="4000" b="1" dirty="0">
                <a:latin typeface="+mn-lt"/>
              </a:rPr>
              <a:t>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5E3FB-87CC-9189-57B1-23C90E503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3088" b="8749"/>
          <a:stretch/>
        </p:blipFill>
        <p:spPr>
          <a:xfrm>
            <a:off x="267855" y="1777664"/>
            <a:ext cx="7148945" cy="4752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5FD547-3B1C-3792-FB37-438D2CE22836}"/>
              </a:ext>
            </a:extLst>
          </p:cNvPr>
          <p:cNvSpPr txBox="1"/>
          <p:nvPr/>
        </p:nvSpPr>
        <p:spPr>
          <a:xfrm>
            <a:off x="7583055" y="2567709"/>
            <a:ext cx="236534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-182880" fontAlgn="base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Metro NYC </a:t>
            </a:r>
            <a:r>
              <a:rPr lang="en-US" sz="2400" b="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WiDF</a:t>
            </a: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-182880" fontAlgn="base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Pittsburgh </a:t>
            </a:r>
            <a:r>
              <a:rPr lang="en-US" sz="2400" b="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WiDF</a:t>
            </a: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-182880" fontAlgn="base">
              <a:spcBef>
                <a:spcPts val="0"/>
              </a:spcBef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Mexico </a:t>
            </a:r>
            <a:r>
              <a:rPr lang="en-US" sz="2400" b="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WiDF</a:t>
            </a:r>
            <a:r>
              <a:rPr lang="en-US" sz="24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 err="1">
                <a:latin typeface="+mn-lt"/>
              </a:rPr>
              <a:t>WiDF</a:t>
            </a:r>
            <a:r>
              <a:rPr lang="en-US" sz="4000" b="1" dirty="0">
                <a:latin typeface="+mn-lt"/>
              </a:rPr>
              <a:t> Parenting Column: It Takes a Village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E41FCF7-CD98-7529-70AE-4D72A76A4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49" y="1191488"/>
            <a:ext cx="4093180" cy="529705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048BBB6-C55F-CB49-1B22-58F73325C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8" y="1191489"/>
            <a:ext cx="4093179" cy="52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Acknowledgement Bias Survey and Column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1FCF7-CD98-7529-70AE-4D72A76A4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449" y="1191488"/>
            <a:ext cx="4093179" cy="5297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8BBB6-C55F-CB49-1B22-58F73325C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958" y="1191489"/>
            <a:ext cx="4093178" cy="52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% Conference Attendees - Female</a:t>
            </a:r>
            <a:endParaRPr lang="en-US" sz="4000" b="1" dirty="0">
              <a:latin typeface="+mn-lt"/>
            </a:endParaRPr>
          </a:p>
        </p:txBody>
      </p:sp>
      <p:graphicFrame>
        <p:nvGraphicFramePr>
          <p:cNvPr id="2" name="Content Placeholder 12">
            <a:extLst>
              <a:ext uri="{FF2B5EF4-FFF2-40B4-BE49-F238E27FC236}">
                <a16:creationId xmlns:a16="http://schemas.microsoft.com/office/drawing/2014/main" id="{E6B7E267-091A-C92B-9534-3D6C01203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3576"/>
              </p:ext>
            </p:extLst>
          </p:nvPr>
        </p:nvGraphicFramePr>
        <p:xfrm>
          <a:off x="929723" y="1655396"/>
          <a:ext cx="8910155" cy="421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08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61093" y="143601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# Female Authors and Speakers</a:t>
            </a:r>
            <a:endParaRPr lang="en-US" sz="4000" b="1" dirty="0">
              <a:latin typeface="+mn-lt"/>
            </a:endParaRP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D7023FB1-F86D-B436-F169-8BCE50696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64521"/>
              </p:ext>
            </p:extLst>
          </p:nvPr>
        </p:nvGraphicFramePr>
        <p:xfrm>
          <a:off x="817069" y="1607990"/>
          <a:ext cx="8999995" cy="425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8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61093" y="143601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% Female Technical Committee Positions</a:t>
            </a:r>
            <a:endParaRPr lang="en-US" sz="4000" b="1" dirty="0">
              <a:latin typeface="+mn-lt"/>
            </a:endParaRPr>
          </a:p>
        </p:txBody>
      </p:sp>
      <p:graphicFrame>
        <p:nvGraphicFramePr>
          <p:cNvPr id="9" name="Content Placeholder 11">
            <a:extLst>
              <a:ext uri="{FF2B5EF4-FFF2-40B4-BE49-F238E27FC236}">
                <a16:creationId xmlns:a16="http://schemas.microsoft.com/office/drawing/2014/main" id="{15A84CA5-0BD6-0639-ED2D-4B3F4A03C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753431"/>
              </p:ext>
            </p:extLst>
          </p:nvPr>
        </p:nvGraphicFramePr>
        <p:xfrm>
          <a:off x="739823" y="1469644"/>
          <a:ext cx="9187948" cy="4465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9FEDD2FC-0641-DF63-64A3-80E105A62192}"/>
              </a:ext>
            </a:extLst>
          </p:cNvPr>
          <p:cNvSpPr txBox="1"/>
          <p:nvPr/>
        </p:nvSpPr>
        <p:spPr>
          <a:xfrm>
            <a:off x="6101586" y="4362831"/>
            <a:ext cx="3471654" cy="9517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EF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times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4B45AAF-32C9-0DCA-2B35-53284CE1F64F}"/>
              </a:ext>
            </a:extLst>
          </p:cNvPr>
          <p:cNvSpPr txBox="1"/>
          <p:nvPr/>
        </p:nvSpPr>
        <p:spPr>
          <a:xfrm>
            <a:off x="1561626" y="4838704"/>
            <a:ext cx="870784" cy="5858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EF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6000" b="1" dirty="0">
              <a:solidFill>
                <a:srgbClr val="EF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17D35AF-7909-3ADF-5170-BADF76A41631}"/>
              </a:ext>
            </a:extLst>
          </p:cNvPr>
          <p:cNvSpPr txBox="1"/>
          <p:nvPr/>
        </p:nvSpPr>
        <p:spPr>
          <a:xfrm>
            <a:off x="8600966" y="1622867"/>
            <a:ext cx="870784" cy="5858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EF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</a:t>
            </a:r>
            <a:endParaRPr lang="en-US" sz="6000" b="1" dirty="0">
              <a:solidFill>
                <a:srgbClr val="EF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4" descr="Covid virus Vectors &amp; Illustrations for Free Download | Freepik">
            <a:extLst>
              <a:ext uri="{FF2B5EF4-FFF2-40B4-BE49-F238E27FC236}">
                <a16:creationId xmlns:a16="http://schemas.microsoft.com/office/drawing/2014/main" id="{CC9D8C49-AD85-D4E3-CA45-8C84978D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17" y="3652055"/>
            <a:ext cx="411393" cy="4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DFI Member Companies Women’s Groups</a:t>
            </a:r>
            <a:endParaRPr lang="en-US" sz="4000" b="1" dirty="0">
              <a:latin typeface="+mn-lt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EF02952-F13D-D9E3-F4B2-0A2AA812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2" y="1207543"/>
            <a:ext cx="3479598" cy="1637259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5805B262-6870-29E2-E41B-B26A7AE26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291" y="2984938"/>
            <a:ext cx="3997664" cy="152240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36DF8A7-F359-D576-233C-901C38407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20"/>
          <a:stretch/>
        </p:blipFill>
        <p:spPr>
          <a:xfrm>
            <a:off x="6096000" y="4647482"/>
            <a:ext cx="3703782" cy="18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187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DFI Women in Deep Foundations (WiDF) Committee: Established in 2014</a:t>
            </a:r>
          </a:p>
        </p:txBody>
      </p:sp>
      <p:pic>
        <p:nvPicPr>
          <p:cNvPr id="5" name="Google Shape;295;p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883556C-E5D4-38D8-6B06-777AE82D32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17" t="23896" r="2271" b="28425"/>
          <a:stretch/>
        </p:blipFill>
        <p:spPr>
          <a:xfrm>
            <a:off x="280844" y="3158067"/>
            <a:ext cx="9963824" cy="3385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6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Key to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WiDF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Success</a:t>
            </a:r>
            <a:endParaRPr lang="en-US" sz="4000" b="1" dirty="0">
              <a:latin typeface="+mn-lt"/>
            </a:endParaRPr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638BBC6A-F963-3762-F281-99F5FDD9FC66}"/>
              </a:ext>
            </a:extLst>
          </p:cNvPr>
          <p:cNvSpPr txBox="1">
            <a:spLocks/>
          </p:cNvSpPr>
          <p:nvPr/>
        </p:nvSpPr>
        <p:spPr>
          <a:xfrm>
            <a:off x="6733307" y="2291373"/>
            <a:ext cx="3339467" cy="240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r>
              <a:rPr lang="en-US" sz="3600" b="1" dirty="0"/>
              <a:t>The Combined Efforts of </a:t>
            </a:r>
            <a:br>
              <a:rPr lang="en-US" sz="3600" b="1" dirty="0"/>
            </a:br>
            <a:r>
              <a:rPr lang="en-US" sz="3600" b="1" dirty="0"/>
              <a:t>Both Women </a:t>
            </a:r>
            <a:r>
              <a:rPr lang="en-US" sz="3600" b="1" dirty="0">
                <a:solidFill>
                  <a:srgbClr val="FF0000"/>
                </a:solidFill>
              </a:rPr>
              <a:t>AND MEN!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F10715-227E-DF9B-4286-31B9FFB3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6959" r="14237"/>
          <a:stretch/>
        </p:blipFill>
        <p:spPr>
          <a:xfrm>
            <a:off x="277090" y="1438712"/>
            <a:ext cx="6160655" cy="50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Key to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WiDF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Success: Positive Messaging</a:t>
            </a:r>
            <a:endParaRPr lang="en-US" sz="4000" b="1" dirty="0">
              <a:latin typeface="+mn-lt"/>
            </a:endParaRPr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638BBC6A-F963-3762-F281-99F5FDD9FC66}"/>
              </a:ext>
            </a:extLst>
          </p:cNvPr>
          <p:cNvSpPr txBox="1">
            <a:spLocks/>
          </p:cNvSpPr>
          <p:nvPr/>
        </p:nvSpPr>
        <p:spPr>
          <a:xfrm>
            <a:off x="3122410" y="1962720"/>
            <a:ext cx="4506057" cy="293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r>
              <a:rPr lang="en-US" sz="4000" b="1" dirty="0"/>
              <a:t>It’s not about </a:t>
            </a:r>
            <a:br>
              <a:rPr lang="en-US" sz="4000" b="1" dirty="0"/>
            </a:br>
            <a:r>
              <a:rPr lang="en-US" sz="4000" b="1" dirty="0"/>
              <a:t>calling anyone </a:t>
            </a:r>
            <a:r>
              <a:rPr lang="en-US" sz="4000" b="1" dirty="0">
                <a:solidFill>
                  <a:srgbClr val="FF0000"/>
                </a:solidFill>
              </a:rPr>
              <a:t>OUT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endParaRPr lang="en-US" sz="4000" b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r>
              <a:rPr lang="en-US" sz="4000" b="1" dirty="0"/>
              <a:t>It’s about </a:t>
            </a:r>
            <a:br>
              <a:rPr lang="en-US" sz="4000" b="1" dirty="0"/>
            </a:br>
            <a:r>
              <a:rPr lang="en-US" sz="4000" b="1" dirty="0"/>
              <a:t>calling everyone </a:t>
            </a:r>
            <a:r>
              <a:rPr lang="en-US" sz="4000" b="1" dirty="0">
                <a:solidFill>
                  <a:srgbClr val="FF0000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1001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4;p3">
            <a:extLst>
              <a:ext uri="{FF2B5EF4-FFF2-40B4-BE49-F238E27FC236}">
                <a16:creationId xmlns:a16="http://schemas.microsoft.com/office/drawing/2014/main" id="{BFBBFEBC-8C77-600E-1D13-28F1A7E67C7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2246" t="36917" r="55548" b="24110"/>
          <a:stretch/>
        </p:blipFill>
        <p:spPr>
          <a:xfrm>
            <a:off x="281882" y="2646948"/>
            <a:ext cx="9955042" cy="3869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 err="1">
                <a:latin typeface="+mn-lt"/>
              </a:rPr>
              <a:t>WiDF</a:t>
            </a:r>
            <a:r>
              <a:rPr lang="en-US" sz="4000" b="1" dirty="0">
                <a:latin typeface="+mn-lt"/>
              </a:rPr>
              <a:t> Mission</a:t>
            </a:r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638BBC6A-F963-3762-F281-99F5FDD9FC66}"/>
              </a:ext>
            </a:extLst>
          </p:cNvPr>
          <p:cNvSpPr txBox="1">
            <a:spLocks/>
          </p:cNvSpPr>
          <p:nvPr/>
        </p:nvSpPr>
        <p:spPr>
          <a:xfrm>
            <a:off x="1647721" y="1173772"/>
            <a:ext cx="8417554" cy="110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r>
              <a:rPr lang="en-US" sz="3000" dirty="0"/>
              <a:t>To </a:t>
            </a:r>
            <a:r>
              <a:rPr lang="en-US" sz="3000" b="1" dirty="0">
                <a:solidFill>
                  <a:srgbClr val="C00000"/>
                </a:solidFill>
              </a:rPr>
              <a:t>enhance</a:t>
            </a:r>
            <a:r>
              <a:rPr lang="en-US" sz="3000" dirty="0"/>
              <a:t> professional opportunities for women in the deep foundations industry.</a:t>
            </a:r>
          </a:p>
        </p:txBody>
      </p:sp>
    </p:spTree>
    <p:extLst>
      <p:ext uri="{BB962C8B-B14F-4D97-AF65-F5344CB8AC3E}">
        <p14:creationId xmlns:p14="http://schemas.microsoft.com/office/powerpoint/2010/main" val="31871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607929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 err="1">
                <a:latin typeface="+mn-lt"/>
              </a:rPr>
              <a:t>WiDF</a:t>
            </a:r>
            <a:r>
              <a:rPr lang="en-US" sz="4000" b="1" dirty="0">
                <a:latin typeface="+mn-lt"/>
              </a:rPr>
              <a:t> Goals</a:t>
            </a:r>
          </a:p>
        </p:txBody>
      </p:sp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638BBC6A-F963-3762-F281-99F5FDD9FC66}"/>
              </a:ext>
            </a:extLst>
          </p:cNvPr>
          <p:cNvSpPr txBox="1">
            <a:spLocks/>
          </p:cNvSpPr>
          <p:nvPr/>
        </p:nvSpPr>
        <p:spPr>
          <a:xfrm>
            <a:off x="5033820" y="1423153"/>
            <a:ext cx="5188475" cy="435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None/>
            </a:pPr>
            <a:r>
              <a:rPr lang="en-US" sz="3000" dirty="0"/>
              <a:t>The </a:t>
            </a:r>
            <a:r>
              <a:rPr lang="en-US" sz="3000" dirty="0" err="1"/>
              <a:t>WiDF</a:t>
            </a:r>
            <a:r>
              <a:rPr lang="en-US" sz="3000" dirty="0"/>
              <a:t> program creates networking, mentoring and professional development programs that support career readiness and raise awareness of career opportunities in geotechnical engineering and deep foundations design and construction.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C8BFF7C-9519-3F9F-E23F-C09DA4B56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r="19179"/>
          <a:stretch/>
        </p:blipFill>
        <p:spPr>
          <a:xfrm>
            <a:off x="286327" y="1496288"/>
            <a:ext cx="4341091" cy="49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Professional Development Workshops</a:t>
            </a:r>
          </a:p>
        </p:txBody>
      </p:sp>
      <p:pic>
        <p:nvPicPr>
          <p:cNvPr id="6" name="Google Shape;112;p3">
            <a:extLst>
              <a:ext uri="{FF2B5EF4-FFF2-40B4-BE49-F238E27FC236}">
                <a16:creationId xmlns:a16="http://schemas.microsoft.com/office/drawing/2014/main" id="{D5422574-C609-5BC6-1661-21318A8C912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2018" y="1422389"/>
            <a:ext cx="7635038" cy="50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Webinars</a:t>
            </a:r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BCB8E4-F22B-35C4-62ED-A222502D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21" y="2025847"/>
            <a:ext cx="8451274" cy="44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Lectures</a:t>
            </a:r>
          </a:p>
        </p:txBody>
      </p:sp>
      <p:pic>
        <p:nvPicPr>
          <p:cNvPr id="5" name="Picture 4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94A65376-F349-5C25-8160-7BC9C270C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" y="1091067"/>
            <a:ext cx="6883050" cy="5434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E3C43A-D3B9-6FD0-EBCE-1F7459F76A8E}"/>
              </a:ext>
            </a:extLst>
          </p:cNvPr>
          <p:cNvSpPr txBox="1"/>
          <p:nvPr/>
        </p:nvSpPr>
        <p:spPr>
          <a:xfrm>
            <a:off x="7379855" y="5080000"/>
            <a:ext cx="256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Hal Hunt Lecture on Communication featuring iconic climber Steph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Outreach Video</a:t>
            </a:r>
          </a:p>
        </p:txBody>
      </p:sp>
      <p:pic>
        <p:nvPicPr>
          <p:cNvPr id="4" name="Picture 3" descr="A picture containing text, person, barbell&#10;&#10;Description automatically generated">
            <a:extLst>
              <a:ext uri="{FF2B5EF4-FFF2-40B4-BE49-F238E27FC236}">
                <a16:creationId xmlns:a16="http://schemas.microsoft.com/office/drawing/2014/main" id="{92AB4B59-81F1-DF64-6F95-58AE0E132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50" y="2018518"/>
            <a:ext cx="8440712" cy="44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2">
            <a:extLst>
              <a:ext uri="{FF2B5EF4-FFF2-40B4-BE49-F238E27FC236}">
                <a16:creationId xmlns:a16="http://schemas.microsoft.com/office/drawing/2014/main" id="{492CE545-56BD-CB70-843F-60EE5D059879}"/>
              </a:ext>
            </a:extLst>
          </p:cNvPr>
          <p:cNvSpPr txBox="1">
            <a:spLocks/>
          </p:cNvSpPr>
          <p:nvPr/>
        </p:nvSpPr>
        <p:spPr>
          <a:xfrm>
            <a:off x="381719" y="122975"/>
            <a:ext cx="9566678" cy="79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BDA231"/>
              </a:buClr>
              <a:buSzPts val="2800"/>
              <a:buFont typeface="Libre Franklin Medium"/>
              <a:buNone/>
            </a:pPr>
            <a:r>
              <a:rPr lang="en-US" sz="4000" b="1" dirty="0">
                <a:latin typeface="+mn-lt"/>
              </a:rPr>
              <a:t>Networking Receptions</a:t>
            </a: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725E3FB-87CC-9189-57B1-23C90E503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22" y="1286626"/>
            <a:ext cx="7832271" cy="521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854ea6-1c45-44b8-9cb2-e654df22590f" xsi:nil="true"/>
    <lcf76f155ced4ddcb4097134ff3c332f xmlns="0d576bd0-bf5a-4210-b600-97e29477db83">
      <Terms xmlns="http://schemas.microsoft.com/office/infopath/2007/PartnerControls"/>
    </lcf76f155ced4ddcb4097134ff3c332f>
    <DateandTime xmlns="0d576bd0-bf5a-4210-b600-97e29477db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DF4DF2AD02894BB58F91C9905A350A" ma:contentTypeVersion="16" ma:contentTypeDescription="Create a new document." ma:contentTypeScope="" ma:versionID="e769d5e584459d5f8758e98a1603bd37">
  <xsd:schema xmlns:xsd="http://www.w3.org/2001/XMLSchema" xmlns:xs="http://www.w3.org/2001/XMLSchema" xmlns:p="http://schemas.microsoft.com/office/2006/metadata/properties" xmlns:ns2="0d576bd0-bf5a-4210-b600-97e29477db83" xmlns:ns3="c3854ea6-1c45-44b8-9cb2-e654df22590f" targetNamespace="http://schemas.microsoft.com/office/2006/metadata/properties" ma:root="true" ma:fieldsID="60fbee47bcdd2fbdc7cad8d9aea59ef2" ns2:_="" ns3:_="">
    <xsd:import namespace="0d576bd0-bf5a-4210-b600-97e29477db83"/>
    <xsd:import namespace="c3854ea6-1c45-44b8-9cb2-e654df2259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andTim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76bd0-bf5a-4210-b600-97e29477db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1b0411-610c-4665-ba57-8e13da6eec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DateandTime" ma:index="20" nillable="true" ma:displayName="Date and Time" ma:format="DateTime" ma:internalName="DateandTime">
      <xsd:simpleType>
        <xsd:restriction base="dms:DateTim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54ea6-1c45-44b8-9cb2-e654df2259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f4dbdff-b70a-4cd3-b7e2-fca234fe9ff7}" ma:internalName="TaxCatchAll" ma:showField="CatchAllData" ma:web="c3854ea6-1c45-44b8-9cb2-e654df2259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000C3-1522-4F7E-A70E-31667540B2D2}">
  <ds:schemaRefs>
    <ds:schemaRef ds:uri="http://schemas.microsoft.com/office/2006/metadata/properties"/>
    <ds:schemaRef ds:uri="http://schemas.microsoft.com/office/infopath/2007/PartnerControls"/>
    <ds:schemaRef ds:uri="c3854ea6-1c45-44b8-9cb2-e654df22590f"/>
    <ds:schemaRef ds:uri="0d576bd0-bf5a-4210-b600-97e29477db83"/>
  </ds:schemaRefs>
</ds:datastoreItem>
</file>

<file path=customXml/itemProps2.xml><?xml version="1.0" encoding="utf-8"?>
<ds:datastoreItem xmlns:ds="http://schemas.openxmlformats.org/officeDocument/2006/customXml" ds:itemID="{C644EDF8-5461-4C4A-88E5-A4A9B254F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4F99AA-66B1-4B17-8E90-D146835A3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576bd0-bf5a-4210-b600-97e29477db83"/>
    <ds:schemaRef ds:uri="c3854ea6-1c45-44b8-9cb2-e654df225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181</Words>
  <Application>Microsoft Office PowerPoint</Application>
  <PresentationFormat>Widescreen</PresentationFormat>
  <Paragraphs>36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SuperPile 2019 - based on Branch-Events</dc:title>
  <dc:creator>Faye</dc:creator>
  <cp:keywords>16x9 version</cp:keywords>
  <cp:lastModifiedBy>Karol Paltsios</cp:lastModifiedBy>
  <cp:revision>75</cp:revision>
  <dcterms:created xsi:type="dcterms:W3CDTF">2018-10-15T13:56:41Z</dcterms:created>
  <dcterms:modified xsi:type="dcterms:W3CDTF">2024-02-09T18:15:10Z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0x01010066DF4DF2AD02894BB58F91C9905A350A</vt:lpwstr>
  </property>
  <property fmtid="{D5CDD505-2E9C-101B-9397-08002B2CF9AE}" pid="3" name="MediaServiceImageTags">
    <vt:lpwstr/>
  </property>
</Properties>
</file>